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6" r:id="rId6"/>
    <p:sldId id="257" r:id="rId7"/>
    <p:sldId id="258" r:id="rId8"/>
    <p:sldId id="259" r:id="rId9"/>
    <p:sldId id="260" r:id="rId10"/>
    <p:sldId id="261" r:id="rId11"/>
    <p:sldId id="267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02348-78E2-4131-AF62-49E3421F9947}" v="18" dt="2025-02-06T19:32:25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5929D2-ABBB-417B-8B76-8BDE5A3FF4ED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B63AEF-6139-4250-81B8-74247C22E675}">
      <dgm:prSet/>
      <dgm:spPr/>
      <dgm:t>
        <a:bodyPr/>
        <a:lstStyle/>
        <a:p>
          <a:endParaRPr lang="en-US" dirty="0"/>
        </a:p>
      </dgm:t>
    </dgm:pt>
    <dgm:pt modelId="{90B814E1-69AE-4280-8D0F-4802B3E1E67C}" type="parTrans" cxnId="{12E35AE9-3B0C-49D0-A17B-180BF7379E9D}">
      <dgm:prSet/>
      <dgm:spPr/>
      <dgm:t>
        <a:bodyPr/>
        <a:lstStyle/>
        <a:p>
          <a:endParaRPr lang="en-US"/>
        </a:p>
      </dgm:t>
    </dgm:pt>
    <dgm:pt modelId="{D9A655A9-F699-4F1F-99B3-50598153971C}" type="sibTrans" cxnId="{12E35AE9-3B0C-49D0-A17B-180BF7379E9D}">
      <dgm:prSet/>
      <dgm:spPr/>
      <dgm:t>
        <a:bodyPr/>
        <a:lstStyle/>
        <a:p>
          <a:endParaRPr lang="en-US"/>
        </a:p>
      </dgm:t>
    </dgm:pt>
    <dgm:pt modelId="{33727D3B-2F10-40B8-A209-8184A13FB365}">
      <dgm:prSet/>
      <dgm:spPr/>
      <dgm:t>
        <a:bodyPr/>
        <a:lstStyle/>
        <a:p>
          <a:r>
            <a:rPr lang="en-US" dirty="0"/>
            <a:t>Flyers are available, please reach out!</a:t>
          </a:r>
        </a:p>
      </dgm:t>
    </dgm:pt>
    <dgm:pt modelId="{33722422-09A0-4B27-B30C-5F44A0CF08B5}" type="parTrans" cxnId="{3610DB69-1C7C-4610-8C11-9A2CC5670821}">
      <dgm:prSet/>
      <dgm:spPr/>
      <dgm:t>
        <a:bodyPr/>
        <a:lstStyle/>
        <a:p>
          <a:endParaRPr lang="en-US"/>
        </a:p>
      </dgm:t>
    </dgm:pt>
    <dgm:pt modelId="{4ADBC5DA-9196-4D5B-BE7A-F713FAA05F6B}" type="sibTrans" cxnId="{3610DB69-1C7C-4610-8C11-9A2CC5670821}">
      <dgm:prSet/>
      <dgm:spPr/>
      <dgm:t>
        <a:bodyPr/>
        <a:lstStyle/>
        <a:p>
          <a:endParaRPr lang="en-US"/>
        </a:p>
      </dgm:t>
    </dgm:pt>
    <dgm:pt modelId="{CD1C31CE-7C11-42F7-A70B-D82581745A8A}" type="pres">
      <dgm:prSet presAssocID="{595929D2-ABBB-417B-8B76-8BDE5A3FF4ED}" presName="vert0" presStyleCnt="0">
        <dgm:presLayoutVars>
          <dgm:dir/>
          <dgm:animOne val="branch"/>
          <dgm:animLvl val="lvl"/>
        </dgm:presLayoutVars>
      </dgm:prSet>
      <dgm:spPr/>
    </dgm:pt>
    <dgm:pt modelId="{C1F4BC77-CFA4-4F21-9818-E98395026FBF}" type="pres">
      <dgm:prSet presAssocID="{73B63AEF-6139-4250-81B8-74247C22E675}" presName="thickLine" presStyleLbl="alignNode1" presStyleIdx="0" presStyleCnt="2"/>
      <dgm:spPr/>
    </dgm:pt>
    <dgm:pt modelId="{74885481-2346-4F75-BD1D-DCF49BA6EABE}" type="pres">
      <dgm:prSet presAssocID="{73B63AEF-6139-4250-81B8-74247C22E675}" presName="horz1" presStyleCnt="0"/>
      <dgm:spPr/>
    </dgm:pt>
    <dgm:pt modelId="{33847BB2-2687-43DB-A7AF-9006D82A824C}" type="pres">
      <dgm:prSet presAssocID="{73B63AEF-6139-4250-81B8-74247C22E675}" presName="tx1" presStyleLbl="revTx" presStyleIdx="0" presStyleCnt="2"/>
      <dgm:spPr/>
    </dgm:pt>
    <dgm:pt modelId="{A04A5FFD-9748-4981-A43A-D09852BA01EA}" type="pres">
      <dgm:prSet presAssocID="{73B63AEF-6139-4250-81B8-74247C22E675}" presName="vert1" presStyleCnt="0"/>
      <dgm:spPr/>
    </dgm:pt>
    <dgm:pt modelId="{5EADD275-FA14-4A14-A5BC-CB3F2D5F6D1A}" type="pres">
      <dgm:prSet presAssocID="{33727D3B-2F10-40B8-A209-8184A13FB365}" presName="thickLine" presStyleLbl="alignNode1" presStyleIdx="1" presStyleCnt="2"/>
      <dgm:spPr/>
    </dgm:pt>
    <dgm:pt modelId="{1BF0267F-6A6B-4ECC-A7E5-C70565128EC6}" type="pres">
      <dgm:prSet presAssocID="{33727D3B-2F10-40B8-A209-8184A13FB365}" presName="horz1" presStyleCnt="0"/>
      <dgm:spPr/>
    </dgm:pt>
    <dgm:pt modelId="{EFD12D9F-B3F0-48F3-A793-E49F108A085C}" type="pres">
      <dgm:prSet presAssocID="{33727D3B-2F10-40B8-A209-8184A13FB365}" presName="tx1" presStyleLbl="revTx" presStyleIdx="1" presStyleCnt="2" custScaleY="200000"/>
      <dgm:spPr/>
    </dgm:pt>
    <dgm:pt modelId="{C26CBB4D-A917-4F26-9E7F-88E34FA363B3}" type="pres">
      <dgm:prSet presAssocID="{33727D3B-2F10-40B8-A209-8184A13FB365}" presName="vert1" presStyleCnt="0"/>
      <dgm:spPr/>
    </dgm:pt>
  </dgm:ptLst>
  <dgm:cxnLst>
    <dgm:cxn modelId="{42173263-49DD-42AA-933F-5CB8FAC004CB}" type="presOf" srcId="{595929D2-ABBB-417B-8B76-8BDE5A3FF4ED}" destId="{CD1C31CE-7C11-42F7-A70B-D82581745A8A}" srcOrd="0" destOrd="0" presId="urn:microsoft.com/office/officeart/2008/layout/LinedList"/>
    <dgm:cxn modelId="{3610DB69-1C7C-4610-8C11-9A2CC5670821}" srcId="{595929D2-ABBB-417B-8B76-8BDE5A3FF4ED}" destId="{33727D3B-2F10-40B8-A209-8184A13FB365}" srcOrd="1" destOrd="0" parTransId="{33722422-09A0-4B27-B30C-5F44A0CF08B5}" sibTransId="{4ADBC5DA-9196-4D5B-BE7A-F713FAA05F6B}"/>
    <dgm:cxn modelId="{6C179254-2FFE-43A2-BB05-AB3C57AC3DAC}" type="presOf" srcId="{33727D3B-2F10-40B8-A209-8184A13FB365}" destId="{EFD12D9F-B3F0-48F3-A793-E49F108A085C}" srcOrd="0" destOrd="0" presId="urn:microsoft.com/office/officeart/2008/layout/LinedList"/>
    <dgm:cxn modelId="{C0DDC754-573D-4F6F-ABD1-6A4ED45FC3A7}" type="presOf" srcId="{73B63AEF-6139-4250-81B8-74247C22E675}" destId="{33847BB2-2687-43DB-A7AF-9006D82A824C}" srcOrd="0" destOrd="0" presId="urn:microsoft.com/office/officeart/2008/layout/LinedList"/>
    <dgm:cxn modelId="{12E35AE9-3B0C-49D0-A17B-180BF7379E9D}" srcId="{595929D2-ABBB-417B-8B76-8BDE5A3FF4ED}" destId="{73B63AEF-6139-4250-81B8-74247C22E675}" srcOrd="0" destOrd="0" parTransId="{90B814E1-69AE-4280-8D0F-4802B3E1E67C}" sibTransId="{D9A655A9-F699-4F1F-99B3-50598153971C}"/>
    <dgm:cxn modelId="{E4230498-2947-4FAA-B02A-65F757F68BBF}" type="presParOf" srcId="{CD1C31CE-7C11-42F7-A70B-D82581745A8A}" destId="{C1F4BC77-CFA4-4F21-9818-E98395026FBF}" srcOrd="0" destOrd="0" presId="urn:microsoft.com/office/officeart/2008/layout/LinedList"/>
    <dgm:cxn modelId="{62B6328F-8469-438D-8247-335BB1F079A9}" type="presParOf" srcId="{CD1C31CE-7C11-42F7-A70B-D82581745A8A}" destId="{74885481-2346-4F75-BD1D-DCF49BA6EABE}" srcOrd="1" destOrd="0" presId="urn:microsoft.com/office/officeart/2008/layout/LinedList"/>
    <dgm:cxn modelId="{13BB2EC5-D1FD-4639-8543-459F9AE9F13B}" type="presParOf" srcId="{74885481-2346-4F75-BD1D-DCF49BA6EABE}" destId="{33847BB2-2687-43DB-A7AF-9006D82A824C}" srcOrd="0" destOrd="0" presId="urn:microsoft.com/office/officeart/2008/layout/LinedList"/>
    <dgm:cxn modelId="{C2CA50C9-A152-4B37-9D93-DE1FD1ABB800}" type="presParOf" srcId="{74885481-2346-4F75-BD1D-DCF49BA6EABE}" destId="{A04A5FFD-9748-4981-A43A-D09852BA01EA}" srcOrd="1" destOrd="0" presId="urn:microsoft.com/office/officeart/2008/layout/LinedList"/>
    <dgm:cxn modelId="{C3786A69-4C18-42FC-810A-F52D52DF1CF2}" type="presParOf" srcId="{CD1C31CE-7C11-42F7-A70B-D82581745A8A}" destId="{5EADD275-FA14-4A14-A5BC-CB3F2D5F6D1A}" srcOrd="2" destOrd="0" presId="urn:microsoft.com/office/officeart/2008/layout/LinedList"/>
    <dgm:cxn modelId="{82521A60-CB0E-41C3-9D4E-9946EDA66FA5}" type="presParOf" srcId="{CD1C31CE-7C11-42F7-A70B-D82581745A8A}" destId="{1BF0267F-6A6B-4ECC-A7E5-C70565128EC6}" srcOrd="3" destOrd="0" presId="urn:microsoft.com/office/officeart/2008/layout/LinedList"/>
    <dgm:cxn modelId="{5F268C11-CA3B-48B9-914B-1332C748B49B}" type="presParOf" srcId="{1BF0267F-6A6B-4ECC-A7E5-C70565128EC6}" destId="{EFD12D9F-B3F0-48F3-A793-E49F108A085C}" srcOrd="0" destOrd="0" presId="urn:microsoft.com/office/officeart/2008/layout/LinedList"/>
    <dgm:cxn modelId="{4C02667E-09CA-4614-A1C8-364F5F869AAB}" type="presParOf" srcId="{1BF0267F-6A6B-4ECC-A7E5-C70565128EC6}" destId="{C26CBB4D-A917-4F26-9E7F-88E34FA363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4BC77-CFA4-4F21-9818-E98395026FBF}">
      <dsp:nvSpPr>
        <dsp:cNvPr id="0" name=""/>
        <dsp:cNvSpPr/>
      </dsp:nvSpPr>
      <dsp:spPr>
        <a:xfrm>
          <a:off x="0" y="864"/>
          <a:ext cx="517361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847BB2-2687-43DB-A7AF-9006D82A824C}">
      <dsp:nvSpPr>
        <dsp:cNvPr id="0" name=""/>
        <dsp:cNvSpPr/>
      </dsp:nvSpPr>
      <dsp:spPr>
        <a:xfrm>
          <a:off x="0" y="864"/>
          <a:ext cx="5173613" cy="58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864"/>
        <a:ext cx="5173613" cy="589523"/>
      </dsp:txXfrm>
    </dsp:sp>
    <dsp:sp modelId="{5EADD275-FA14-4A14-A5BC-CB3F2D5F6D1A}">
      <dsp:nvSpPr>
        <dsp:cNvPr id="0" name=""/>
        <dsp:cNvSpPr/>
      </dsp:nvSpPr>
      <dsp:spPr>
        <a:xfrm>
          <a:off x="0" y="590388"/>
          <a:ext cx="5173613" cy="0"/>
        </a:xfrm>
        <a:prstGeom prst="line">
          <a:avLst/>
        </a:prstGeom>
        <a:gradFill rotWithShape="0">
          <a:gsLst>
            <a:gs pos="0">
              <a:schemeClr val="accent5">
                <a:hueOff val="5002879"/>
                <a:satOff val="3700"/>
                <a:lumOff val="1039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5002879"/>
                <a:satOff val="3700"/>
                <a:lumOff val="10391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5002879"/>
                <a:satOff val="3700"/>
                <a:lumOff val="10391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5002879"/>
              <a:satOff val="3700"/>
              <a:lumOff val="1039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D12D9F-B3F0-48F3-A793-E49F108A085C}">
      <dsp:nvSpPr>
        <dsp:cNvPr id="0" name=""/>
        <dsp:cNvSpPr/>
      </dsp:nvSpPr>
      <dsp:spPr>
        <a:xfrm>
          <a:off x="0" y="590388"/>
          <a:ext cx="5168560" cy="1179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Flyers are available, please reach out!</a:t>
          </a:r>
        </a:p>
      </dsp:txBody>
      <dsp:txXfrm>
        <a:off x="0" y="590388"/>
        <a:ext cx="5168560" cy="1179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76F12D-2985-47C3-A07C-9F03DD159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F83A19-1DC2-46DB-B3A1-ECF7C417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919E1-43AC-4CED-9500-DF4C100BDBF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D6289-F1C3-4041-A186-E428808BD1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7ECA2-D3CC-4290-9914-977FED6D36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98A85-43CB-4CDC-8FF1-647F52B29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91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B7A66-B7EB-42C9-B5DD-873741A0995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B4569-3B6E-468D-B981-DA515F47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B4569-3B6E-468D-B981-DA515F47B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34071"/>
            <a:chOff x="-329674" y="-51881"/>
            <a:chExt cx="12515851" cy="6934071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15853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752FD7-76EF-4EBF-8807-5A08A9C8E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425" y="5199797"/>
            <a:ext cx="9435152" cy="789673"/>
          </a:xfrm>
        </p:spPr>
        <p:txBody>
          <a:bodyPr anchor="ctr"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ea typeface="+mj-lt"/>
                <a:cs typeface="+mj-lt"/>
              </a:rPr>
              <a:t>Scouting America: </a:t>
            </a:r>
            <a:br>
              <a:rPr lang="en-US" sz="40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4000" dirty="0">
                <a:solidFill>
                  <a:schemeClr val="bg1"/>
                </a:solidFill>
                <a:ea typeface="+mj-lt"/>
                <a:cs typeface="+mj-lt"/>
              </a:rPr>
              <a:t>Leatherstocking Council’s Spring Sale 2025!!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8D8C1-1062-49B2-BB56-D9F8E5DA6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6137906"/>
            <a:ext cx="8821977" cy="529897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Whitley’s Peanut Factory!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6DDBC-427E-AC64-66C3-D0BDBA15F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22" r="13522"/>
          <a:stretch/>
        </p:blipFill>
        <p:spPr>
          <a:xfrm>
            <a:off x="643467" y="739651"/>
            <a:ext cx="3539970" cy="3639125"/>
          </a:xfrm>
          <a:prstGeom prst="rect">
            <a:avLst/>
          </a:prstGeom>
        </p:spPr>
      </p:pic>
      <p:pic>
        <p:nvPicPr>
          <p:cNvPr id="6" name="Picture 5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5E031FA-F6AA-D434-5BD9-268C6BC51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98" r="29273" b="-1"/>
          <a:stretch/>
        </p:blipFill>
        <p:spPr>
          <a:xfrm>
            <a:off x="4344148" y="751082"/>
            <a:ext cx="3539970" cy="363910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E8AF117-6CB0-409C-8EE2-0CA2E8AE47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522" r="13522"/>
          <a:stretch/>
        </p:blipFill>
        <p:spPr>
          <a:xfrm>
            <a:off x="8034674" y="752937"/>
            <a:ext cx="3536347" cy="363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6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9A0898-7B6F-45CB-8547-42F91E84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>
            <a:norm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32F56E99-2330-4893-A2D3-0385F571F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2" b="6485"/>
          <a:stretch/>
        </p:blipFill>
        <p:spPr>
          <a:xfrm>
            <a:off x="20" y="10"/>
            <a:ext cx="12191980" cy="459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ECB712-52D8-41C9-B634-B3BAFDDEB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099644"/>
              </p:ext>
            </p:extLst>
          </p:nvPr>
        </p:nvGraphicFramePr>
        <p:xfrm>
          <a:off x="6226706" y="4767660"/>
          <a:ext cx="5173613" cy="177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2754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521131"/>
            <a:ext cx="12193061" cy="73903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4E6AB2-3705-445F-88BC-D2F5459A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341866"/>
            <a:ext cx="8492649" cy="17673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Calibri Light"/>
              </a:rPr>
              <a:t>Thanks for supporting our Scouts again in 2025!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C58E223-4D7A-461D-AC8B-97653BA01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8" r="17282"/>
          <a:stretch/>
        </p:blipFill>
        <p:spPr>
          <a:xfrm>
            <a:off x="20" y="-521131"/>
            <a:ext cx="2949263" cy="4591554"/>
          </a:xfrm>
          <a:custGeom>
            <a:avLst/>
            <a:gdLst/>
            <a:ahLst/>
            <a:cxnLst/>
            <a:rect l="l" t="t" r="r" b="b"/>
            <a:pathLst>
              <a:path w="2949283" h="4591554">
                <a:moveTo>
                  <a:pt x="0" y="0"/>
                </a:moveTo>
                <a:lnTo>
                  <a:pt x="2949283" y="0"/>
                </a:lnTo>
                <a:lnTo>
                  <a:pt x="2949283" y="4591554"/>
                </a:lnTo>
                <a:lnTo>
                  <a:pt x="2924369" y="4590839"/>
                </a:lnTo>
                <a:cubicBezTo>
                  <a:pt x="2096879" y="4561437"/>
                  <a:pt x="1246946" y="4513751"/>
                  <a:pt x="400746" y="4441803"/>
                </a:cubicBezTo>
                <a:lnTo>
                  <a:pt x="0" y="4404827"/>
                </a:lnTo>
                <a:lnTo>
                  <a:pt x="0" y="3305488"/>
                </a:lnTo>
                <a:lnTo>
                  <a:pt x="0" y="3113363"/>
                </a:lnTo>
                <a:close/>
              </a:path>
            </a:pathLst>
          </a:custGeom>
        </p:spPr>
      </p:pic>
      <p:pic>
        <p:nvPicPr>
          <p:cNvPr id="5" name="Picture 5" descr="A picture containing text, cup, coffee, indoor&#10;&#10;Description automatically generated">
            <a:extLst>
              <a:ext uri="{FF2B5EF4-FFF2-40B4-BE49-F238E27FC236}">
                <a16:creationId xmlns:a16="http://schemas.microsoft.com/office/drawing/2014/main" id="{97B941F0-BF0D-4D15-AFA3-91FFCC1F7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2" r="17713" b="3"/>
          <a:stretch/>
        </p:blipFill>
        <p:spPr>
          <a:xfrm>
            <a:off x="3110407" y="-521131"/>
            <a:ext cx="2901180" cy="4630251"/>
          </a:xfrm>
          <a:custGeom>
            <a:avLst/>
            <a:gdLst/>
            <a:ahLst/>
            <a:cxnLst/>
            <a:rect l="l" t="t" r="r" b="b"/>
            <a:pathLst>
              <a:path w="2901180" h="4630251">
                <a:moveTo>
                  <a:pt x="0" y="0"/>
                </a:moveTo>
                <a:lnTo>
                  <a:pt x="2901180" y="0"/>
                </a:lnTo>
                <a:lnTo>
                  <a:pt x="2901180" y="4625370"/>
                </a:lnTo>
                <a:lnTo>
                  <a:pt x="2202121" y="4630166"/>
                </a:lnTo>
                <a:cubicBezTo>
                  <a:pt x="1697837" y="4630960"/>
                  <a:pt x="1171945" y="4626283"/>
                  <a:pt x="632198" y="4614366"/>
                </a:cubicBezTo>
                <a:lnTo>
                  <a:pt x="0" y="4596206"/>
                </a:lnTo>
                <a:close/>
              </a:path>
            </a:pathLst>
          </a:custGeom>
        </p:spPr>
      </p:pic>
      <p:pic>
        <p:nvPicPr>
          <p:cNvPr id="7" name="Picture 7" descr="A picture containing nut, fresh, vegetable&#10;&#10;Description automatically generated">
            <a:extLst>
              <a:ext uri="{FF2B5EF4-FFF2-40B4-BE49-F238E27FC236}">
                <a16:creationId xmlns:a16="http://schemas.microsoft.com/office/drawing/2014/main" id="{7BE841B8-C8A1-4E2D-8FF4-F4820EEBD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78" r="11496" b="-2"/>
          <a:stretch/>
        </p:blipFill>
        <p:spPr>
          <a:xfrm>
            <a:off x="6172711" y="-521131"/>
            <a:ext cx="2901180" cy="4622676"/>
          </a:xfrm>
          <a:custGeom>
            <a:avLst/>
            <a:gdLst/>
            <a:ahLst/>
            <a:cxnLst/>
            <a:rect l="l" t="t" r="r" b="b"/>
            <a:pathLst>
              <a:path w="2901180" h="4622676">
                <a:moveTo>
                  <a:pt x="0" y="0"/>
                </a:moveTo>
                <a:lnTo>
                  <a:pt x="2901180" y="0"/>
                </a:lnTo>
                <a:lnTo>
                  <a:pt x="2901180" y="4521493"/>
                </a:lnTo>
                <a:lnTo>
                  <a:pt x="2386496" y="4548636"/>
                </a:lnTo>
                <a:cubicBezTo>
                  <a:pt x="1730668" y="4580199"/>
                  <a:pt x="1115441" y="4600919"/>
                  <a:pt x="559108" y="4613146"/>
                </a:cubicBezTo>
                <a:lnTo>
                  <a:pt x="0" y="4622676"/>
                </a:lnTo>
                <a:close/>
              </a:path>
            </a:pathLst>
          </a:custGeom>
        </p:spPr>
      </p:pic>
      <p:pic>
        <p:nvPicPr>
          <p:cNvPr id="4" name="Picture 4" descr="A picture containing food, nut, fruit&#10;&#10;Description automatically generated">
            <a:extLst>
              <a:ext uri="{FF2B5EF4-FFF2-40B4-BE49-F238E27FC236}">
                <a16:creationId xmlns:a16="http://schemas.microsoft.com/office/drawing/2014/main" id="{13E87567-2AC3-426C-9A1B-1B8F923939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12" r="16185" b="-2"/>
          <a:stretch/>
        </p:blipFill>
        <p:spPr>
          <a:xfrm>
            <a:off x="9235014" y="-521131"/>
            <a:ext cx="2956986" cy="4514145"/>
          </a:xfrm>
          <a:custGeom>
            <a:avLst/>
            <a:gdLst/>
            <a:ahLst/>
            <a:cxnLst/>
            <a:rect l="l" t="t" r="r" b="b"/>
            <a:pathLst>
              <a:path w="2956986" h="4514145">
                <a:moveTo>
                  <a:pt x="0" y="0"/>
                </a:moveTo>
                <a:lnTo>
                  <a:pt x="2956986" y="0"/>
                </a:lnTo>
                <a:lnTo>
                  <a:pt x="2956986" y="3113363"/>
                </a:lnTo>
                <a:lnTo>
                  <a:pt x="2956986" y="3305488"/>
                </a:lnTo>
                <a:lnTo>
                  <a:pt x="2956986" y="4281306"/>
                </a:lnTo>
                <a:lnTo>
                  <a:pt x="2878789" y="4289589"/>
                </a:lnTo>
                <a:cubicBezTo>
                  <a:pt x="1891641" y="4388564"/>
                  <a:pt x="922479" y="4461302"/>
                  <a:pt x="14659" y="4513372"/>
                </a:cubicBezTo>
                <a:lnTo>
                  <a:pt x="0" y="4514145"/>
                </a:lnTo>
                <a:close/>
              </a:path>
            </a:pathLst>
          </a:cu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16ED270-B488-4813-B1D0-4CD2C1B96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489" y="4338956"/>
            <a:ext cx="904831" cy="17703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7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736E-BD71-8602-C465-15AD0CBBD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1759236" y="993059"/>
            <a:ext cx="8839938" cy="10824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0BA15-57C7-59BB-8C4F-1970161A91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heart and a letter v&#10;&#10;Description automatically generated with medium confidence">
            <a:extLst>
              <a:ext uri="{FF2B5EF4-FFF2-40B4-BE49-F238E27FC236}">
                <a16:creationId xmlns:a16="http://schemas.microsoft.com/office/drawing/2014/main" id="{67630C25-329A-1360-C5D8-B886AA603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857250"/>
            <a:ext cx="117157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3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8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0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5C464E-E10D-4938-B336-C3E0D1CE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E3D66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78ADA4C-3F35-4EC7-8C0D-F43AAAF0A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15" y="2545463"/>
            <a:ext cx="5641848" cy="174897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6C1CD-4588-4BE4-BB25-A385EF6A9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/>
          </a:bodyPr>
          <a:lstStyle/>
          <a:p>
            <a:pPr>
              <a:buClr>
                <a:srgbClr val="E3D668"/>
              </a:buClr>
            </a:pPr>
            <a:r>
              <a:rPr lang="en-US" dirty="0">
                <a:ea typeface="+mn-lt"/>
                <a:cs typeface="+mn-lt"/>
              </a:rPr>
              <a:t>We have partnered with Whitley’s Peanut Factory once again to offer units a spring product sale of high quality!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28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F9573BB5-720B-46DE-8425-09633F6CE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75" b="28260"/>
          <a:stretch/>
        </p:blipFill>
        <p:spPr>
          <a:xfrm>
            <a:off x="20" y="10"/>
            <a:ext cx="12191980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7E1B4-A322-4F60-8D7D-7CAD14367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74" y="4767660"/>
            <a:ext cx="10422945" cy="1770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ea typeface="+mn-lt"/>
                <a:cs typeface="+mn-lt"/>
              </a:rPr>
              <a:t>Units and Scouts should participate in the sale to reduce or eliminate the cost of registration;  summer camp or other planned scouting trips for the summer of 2025! 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>
                <a:ea typeface="+mn-lt"/>
                <a:cs typeface="+mn-lt"/>
              </a:rPr>
              <a:t>Units can earn 40% commission on their total unit sale.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435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0754DF-C103-A15B-0FAD-F94983EB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8D081-3AF2-4ECD-90C2-1E05CCC9E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>
            <a:normAutofit/>
          </a:bodyPr>
          <a:lstStyle/>
          <a:p>
            <a:r>
              <a:rPr lang="en-US" dirty="0"/>
              <a:t>The spring sale product list consists of 12 individual items including:</a:t>
            </a:r>
          </a:p>
          <a:p>
            <a:pPr lvl="1"/>
            <a:r>
              <a:rPr lang="en-US" dirty="0"/>
              <a:t>Dark Chocolatey Peanut Clusters</a:t>
            </a:r>
          </a:p>
          <a:p>
            <a:pPr lvl="1"/>
            <a:r>
              <a:rPr lang="en-US" dirty="0"/>
              <a:t> Honey Cinnamon Almonds</a:t>
            </a:r>
          </a:p>
          <a:p>
            <a:pPr lvl="1"/>
            <a:r>
              <a:rPr lang="en-US" dirty="0"/>
              <a:t>Honey Roasted Virginia Peanuts</a:t>
            </a:r>
          </a:p>
          <a:p>
            <a:pPr lvl="1"/>
            <a:r>
              <a:rPr lang="en-US" dirty="0"/>
              <a:t> Dark Chocolatey Almond Clusters</a:t>
            </a:r>
          </a:p>
          <a:p>
            <a:pPr lvl="1"/>
            <a:r>
              <a:rPr lang="en-US" dirty="0"/>
              <a:t>Virginia Trail Mix  (New this year!!) and More!</a:t>
            </a:r>
          </a:p>
          <a:p>
            <a:pPr lvl="1"/>
            <a:r>
              <a:rPr lang="en-US" dirty="0"/>
              <a:t>The complete list can be found on the order form.  We will provide each youth with a printed color flyer to use for his/her take order sales.</a:t>
            </a:r>
          </a:p>
          <a:p>
            <a:endParaRPr lang="en-US" dirty="0"/>
          </a:p>
        </p:txBody>
      </p:sp>
      <p:pic>
        <p:nvPicPr>
          <p:cNvPr id="5" name="Picture 4" descr="A can of almonds with a pile of nuts&#10;&#10;Description automatically generated">
            <a:extLst>
              <a:ext uri="{FF2B5EF4-FFF2-40B4-BE49-F238E27FC236}">
                <a16:creationId xmlns:a16="http://schemas.microsoft.com/office/drawing/2014/main" id="{A2872896-2BED-E35C-1F47-769E1FAB5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7731"/>
          <a:stretch/>
        </p:blipFill>
        <p:spPr>
          <a:xfrm>
            <a:off x="888631" y="2555443"/>
            <a:ext cx="3498979" cy="2250923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72100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828D1E49-2A21-4A83-A0E0-FB1597B4B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88B852E-5494-418B-A833-75CF016A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2" name="Freeform 5">
              <a:extLst>
                <a:ext uri="{FF2B5EF4-FFF2-40B4-BE49-F238E27FC236}">
                  <a16:creationId xmlns:a16="http://schemas.microsoft.com/office/drawing/2014/main" id="{DF31E3C1-1A46-4329-9F80-B576692FE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294B4592-99CA-47B1-816F-CE2D44F65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BF690E4C-72F8-4AC5-AF99-562763CC6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F834CDD4-CAB8-4ACC-9AAC-5399C743D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1AEB045A-6821-475B-A28E-047437ABE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D9B790C0-3D34-4626-BAFB-6EB473F40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EDA4D87F-91A4-4628-9A6E-F01820A7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">
              <a:extLst>
                <a:ext uri="{FF2B5EF4-FFF2-40B4-BE49-F238E27FC236}">
                  <a16:creationId xmlns:a16="http://schemas.microsoft.com/office/drawing/2014/main" id="{045DAB88-124C-459C-A889-DAE9C9BE2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85D44010-1DAA-4CAC-B83F-7E3E8C455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E8C01D66-5C93-4A2E-AA74-DE97574EA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E2E1A6E1-6C4A-47D3-81E2-9F8624F1B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3E849CB5-4526-49DC-B77B-A20FDB7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5A18C8A4-FB2A-44C1-93D3-26C6DDFE0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85D014FD-8C5A-4071-B19E-4910AAB6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A37D7262-3596-4026-9AD4-E94332E52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0">
              <a:extLst>
                <a:ext uri="{FF2B5EF4-FFF2-40B4-BE49-F238E27FC236}">
                  <a16:creationId xmlns:a16="http://schemas.microsoft.com/office/drawing/2014/main" id="{187E37E0-AAC3-4B33-AF36-334ACCBD3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409758BB-8A0E-4BEB-BC0C-F410AD98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97C4EFE2-9D25-4978-BD9A-873B49270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9CCAF82A-A0E0-4B55-A97B-EFFAE79AF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4F800DD8-3954-4F73-8807-16F1CFAC1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84E1C91A-4B06-4852-918C-6380FA98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42CBF42-37DA-4E0C-B3B3-BDF30238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7" y="795527"/>
            <a:ext cx="10488547" cy="1190912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030" y="2250281"/>
            <a:ext cx="4959318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963C2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9D6370-B334-48BE-84B1-8B3A6F2FF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12" r="-1" b="17145"/>
          <a:stretch/>
        </p:blipFill>
        <p:spPr>
          <a:xfrm>
            <a:off x="1103257" y="2416047"/>
            <a:ext cx="4626864" cy="3346704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960FD-4371-4113-86BE-6A919252B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703" y="2228850"/>
            <a:ext cx="5028928" cy="36996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963C26"/>
              </a:buClr>
            </a:pPr>
            <a:endParaRPr lang="en-US" dirty="0"/>
          </a:p>
          <a:p>
            <a:pPr>
              <a:lnSpc>
                <a:spcPct val="110000"/>
              </a:lnSpc>
              <a:buClr>
                <a:srgbClr val="963C26"/>
              </a:buClr>
            </a:pPr>
            <a:r>
              <a:rPr lang="en-US" dirty="0">
                <a:ea typeface="+mn-lt"/>
                <a:cs typeface="+mn-lt"/>
              </a:rPr>
              <a:t>Whitley’s  products are handmade, cooked  peanuts by hand and hand dipped  peanut clusters one at a time with care and attention. </a:t>
            </a:r>
            <a:endParaRPr lang="en-US" dirty="0"/>
          </a:p>
          <a:p>
            <a:pPr>
              <a:lnSpc>
                <a:spcPct val="110000"/>
              </a:lnSpc>
              <a:buClr>
                <a:srgbClr val="963C26"/>
              </a:buClr>
            </a:pPr>
            <a:r>
              <a:rPr lang="en-US" dirty="0">
                <a:ea typeface="+mn-lt"/>
                <a:cs typeface="+mn-lt"/>
              </a:rPr>
              <a:t>They choose only the highest quality, extra-large Virginia peanuts, selected for their size and freshness.  </a:t>
            </a:r>
            <a:endParaRPr lang="en-US" dirty="0"/>
          </a:p>
          <a:p>
            <a:pPr>
              <a:lnSpc>
                <a:spcPct val="110000"/>
              </a:lnSpc>
              <a:buClr>
                <a:srgbClr val="963C26"/>
              </a:buClr>
            </a:pPr>
            <a:r>
              <a:rPr lang="en-US" dirty="0">
                <a:ea typeface="+mn-lt"/>
                <a:cs typeface="+mn-lt"/>
              </a:rPr>
              <a:t>Whitley’s has been family owned since 1986. </a:t>
            </a:r>
          </a:p>
          <a:p>
            <a:pPr>
              <a:lnSpc>
                <a:spcPct val="110000"/>
              </a:lnSpc>
              <a:buClr>
                <a:srgbClr val="963C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6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book, vector graphics, screenshot&#10;&#10;Description automatically generated">
            <a:extLst>
              <a:ext uri="{FF2B5EF4-FFF2-40B4-BE49-F238E27FC236}">
                <a16:creationId xmlns:a16="http://schemas.microsoft.com/office/drawing/2014/main" id="{346869AE-ED39-4D09-95E4-0EBFA2F64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82" b="62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0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D30FB5-340D-A53F-D85F-F4184B6BE2E8}"/>
              </a:ext>
            </a:extLst>
          </p:cNvPr>
          <p:cNvSpPr txBox="1"/>
          <p:nvPr/>
        </p:nvSpPr>
        <p:spPr>
          <a:xfrm rot="10800000" flipV="1">
            <a:off x="4060723" y="2129305"/>
            <a:ext cx="325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Video?</a:t>
            </a:r>
          </a:p>
        </p:txBody>
      </p:sp>
    </p:spTree>
    <p:extLst>
      <p:ext uri="{BB962C8B-B14F-4D97-AF65-F5344CB8AC3E}">
        <p14:creationId xmlns:p14="http://schemas.microsoft.com/office/powerpoint/2010/main" val="210771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2EF92BAC-C0CF-2842-B4D7-6E23B7A7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C22D623-8450-4AC2-B645-A9EE803E2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7" r="1" b="13095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4" name="Picture 4" descr="A picture containing plate, food, indoor, vegetable&#10;&#10;Description automatically generated">
            <a:extLst>
              <a:ext uri="{FF2B5EF4-FFF2-40B4-BE49-F238E27FC236}">
                <a16:creationId xmlns:a16="http://schemas.microsoft.com/office/drawing/2014/main" id="{7BC8FAB2-90A0-4262-B871-69FBB4953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37" r="1" b="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48C64-54B0-4BB5-916C-D7E3F5991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630" y="4571422"/>
            <a:ext cx="10511690" cy="18296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>
                <a:ea typeface="+mn-lt"/>
                <a:cs typeface="+mn-lt"/>
              </a:rPr>
              <a:t>March 1</a:t>
            </a:r>
            <a:r>
              <a:rPr lang="en-US" sz="1500" baseline="30000" dirty="0">
                <a:ea typeface="+mn-lt"/>
                <a:cs typeface="+mn-lt"/>
              </a:rPr>
              <a:t>st</a:t>
            </a:r>
            <a:r>
              <a:rPr lang="en-US" sz="1500" dirty="0">
                <a:ea typeface="+mn-lt"/>
                <a:cs typeface="+mn-lt"/>
              </a:rPr>
              <a:t> Sale begins!</a:t>
            </a:r>
          </a:p>
          <a:p>
            <a:pPr>
              <a:lnSpc>
                <a:spcPct val="110000"/>
              </a:lnSpc>
            </a:pPr>
            <a:r>
              <a:rPr lang="en-US" sz="1500" dirty="0">
                <a:ea typeface="+mn-lt"/>
                <a:cs typeface="+mn-lt"/>
              </a:rPr>
              <a:t>April 7</a:t>
            </a:r>
            <a:r>
              <a:rPr lang="en-US" sz="1500" baseline="30000" dirty="0">
                <a:ea typeface="+mn-lt"/>
                <a:cs typeface="+mn-lt"/>
              </a:rPr>
              <a:t>th</a:t>
            </a:r>
            <a:r>
              <a:rPr lang="en-US" sz="1500" dirty="0">
                <a:ea typeface="+mn-lt"/>
                <a:cs typeface="+mn-lt"/>
              </a:rPr>
              <a:t> Take order forms are due online</a:t>
            </a:r>
          </a:p>
          <a:p>
            <a:pPr>
              <a:lnSpc>
                <a:spcPct val="110000"/>
              </a:lnSpc>
            </a:pPr>
            <a:r>
              <a:rPr lang="en-US" sz="1500" dirty="0">
                <a:ea typeface="+mn-lt"/>
                <a:cs typeface="+mn-lt"/>
              </a:rPr>
              <a:t>Week of April 21</a:t>
            </a:r>
            <a:r>
              <a:rPr lang="en-US" sz="1500" baseline="30000" dirty="0">
                <a:ea typeface="+mn-lt"/>
                <a:cs typeface="+mn-lt"/>
              </a:rPr>
              <a:t>st</a:t>
            </a:r>
            <a:r>
              <a:rPr lang="en-US" sz="1500" dirty="0">
                <a:ea typeface="+mn-lt"/>
                <a:cs typeface="+mn-lt"/>
              </a:rPr>
              <a:t> take order delivery approximately </a:t>
            </a:r>
          </a:p>
          <a:p>
            <a:pPr>
              <a:lnSpc>
                <a:spcPct val="110000"/>
              </a:lnSpc>
            </a:pPr>
            <a:r>
              <a:rPr lang="en-US" sz="1500" dirty="0">
                <a:ea typeface="+mn-lt"/>
                <a:cs typeface="+mn-lt"/>
              </a:rPr>
              <a:t>Payment due to the council office May 5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10221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5686b06-f2e0-403d-9b3b-8e269c3cad5c" xsi:nil="true"/>
    <_activity xmlns="35686b06-f2e0-403d-9b3b-8e269c3cad5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A458FC7086EE49B775C11FAD6F8234" ma:contentTypeVersion="16" ma:contentTypeDescription="Create a new document." ma:contentTypeScope="" ma:versionID="66709b7c361adc77a5e3aca31832ff0f">
  <xsd:schema xmlns:xsd="http://www.w3.org/2001/XMLSchema" xmlns:xs="http://www.w3.org/2001/XMLSchema" xmlns:p="http://schemas.microsoft.com/office/2006/metadata/properties" xmlns:ns3="35686b06-f2e0-403d-9b3b-8e269c3cad5c" xmlns:ns4="18949894-95e2-4b8e-8f9c-84969b7dd893" targetNamespace="http://schemas.microsoft.com/office/2006/metadata/properties" ma:root="true" ma:fieldsID="9b04d6952efb10ef6b15e849509b1706" ns3:_="" ns4:_="">
    <xsd:import namespace="35686b06-f2e0-403d-9b3b-8e269c3cad5c"/>
    <xsd:import namespace="18949894-95e2-4b8e-8f9c-84969b7dd8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CR" minOccurs="0"/>
                <xsd:element ref="ns3:MediaServiceObjectDetectorVersions" minOccurs="0"/>
                <xsd:element ref="ns3:MediaServiceSystemTags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86b06-f2e0-403d-9b3b-8e269c3ca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49894-95e2-4b8e-8f9c-84969b7dd8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C683C-DA35-4A0E-ADD0-CC297892D8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39BB0-53B8-40A5-8BB9-15D2ED1AEBC9}">
  <ds:schemaRefs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8949894-95e2-4b8e-8f9c-84969b7dd893"/>
    <ds:schemaRef ds:uri="35686b06-f2e0-403d-9b3b-8e269c3cad5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E3D5372-C05B-4A4D-BC18-AABF0BA27C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686b06-f2e0-403d-9b3b-8e269c3cad5c"/>
    <ds:schemaRef ds:uri="18949894-95e2-4b8e-8f9c-84969b7dd8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48135</TotalTime>
  <Words>248</Words>
  <Application>Microsoft Office PowerPoint</Application>
  <PresentationFormat>Widescreen</PresentationFormat>
  <Paragraphs>24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Rockwell</vt:lpstr>
      <vt:lpstr>Wingdings</vt:lpstr>
      <vt:lpstr>Atlas</vt:lpstr>
      <vt:lpstr>Scouting America:  Leatherstocking Council’s Spring Sale 2025!!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supporting our Scouts again in 2025!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Knight</dc:creator>
  <cp:lastModifiedBy>Keith Knight</cp:lastModifiedBy>
  <cp:revision>33</cp:revision>
  <dcterms:created xsi:type="dcterms:W3CDTF">2022-02-23T17:33:36Z</dcterms:created>
  <dcterms:modified xsi:type="dcterms:W3CDTF">2025-02-19T23:59:17Z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0x010100FCA458FC7086EE49B775C11FAD6F8234</vt:lpwstr>
  </property>
</Properties>
</file>